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12" autoAdjust="0"/>
  </p:normalViewPr>
  <p:slideViewPr>
    <p:cSldViewPr snapToGrid="0">
      <p:cViewPr varScale="1">
        <p:scale>
          <a:sx n="80" d="100"/>
          <a:sy n="80" d="100"/>
        </p:scale>
        <p:origin x="9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E2521-CA06-46AD-815F-DE69204081DC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77922-D7E9-4709-9B7C-10937A894B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65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7922-D7E9-4709-9B7C-10937A894B7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507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E87-9EDD-45F2-BD94-A12EFF4AB064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02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672E-3D39-495C-92D6-167C41696279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3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FA60-3456-4DCD-B462-BC31C0813117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8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11C9-BD2F-483F-A54A-F57EF7A85903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5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C664-1191-4892-B312-BD91E9685657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6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B84CE-13DE-4C2E-B3CD-450D8C280FD5}" type="datetime1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8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D056-9A09-456F-AC52-17BBFBB46699}" type="datetime1">
              <a:rPr lang="ru-RU" smtClean="0"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9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5F9F-9667-446E-8A4D-C25018228A14}" type="datetime1">
              <a:rPr lang="ru-RU" smtClean="0"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9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A5F8-6118-466A-BB6E-B435F83F6341}" type="datetime1">
              <a:rPr lang="ru-RU" smtClean="0"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18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CA6B-496D-46A1-8572-50CE69ADC547}" type="datetime1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35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1FC2-87EB-464E-99A7-3C3A37D9EFE8}" type="datetime1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71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AD89C-D5F2-4B45-942C-B0F87D889C72}" type="datetime1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7A71B-18B4-4B69-A4B5-EF5777E331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21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en-US" dirty="0"/>
              <a:t>Prof. Patrick Henry </a:t>
            </a:r>
            <a:r>
              <a:rPr lang="en-US" dirty="0" smtClean="0"/>
              <a:t>Winston)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Искусственный интеллект – это </a:t>
            </a:r>
            <a:r>
              <a:rPr lang="ru-RU" sz="3600" dirty="0" smtClean="0"/>
              <a:t>совокупность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алгоритмов</a:t>
            </a:r>
            <a:r>
              <a:rPr lang="ru-RU" sz="3600" dirty="0" smtClean="0"/>
              <a:t>, </a:t>
            </a:r>
            <a:r>
              <a:rPr lang="ru-RU" sz="3600" dirty="0" smtClean="0"/>
              <a:t>основанных на</a:t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ограничениях</a:t>
            </a:r>
            <a:r>
              <a:rPr lang="ru-RU" sz="3600" dirty="0" smtClean="0"/>
              <a:t>, полученных </a:t>
            </a:r>
            <a:r>
              <a:rPr lang="ru-RU" sz="3600" dirty="0" smtClean="0"/>
              <a:t>в результате </a:t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представлений</a:t>
            </a:r>
            <a:r>
              <a:rPr lang="ru-RU" sz="3600" dirty="0" smtClean="0"/>
              <a:t>, которые подкрепляют </a:t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модель</a:t>
            </a:r>
            <a:r>
              <a:rPr lang="ru-RU" sz="3600" dirty="0" smtClean="0"/>
              <a:t>, ориентированную на </a:t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связанные</a:t>
            </a:r>
            <a:r>
              <a:rPr lang="ru-RU" sz="3600" dirty="0" smtClean="0"/>
              <a:t> вместе</a:t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3600" b="1" dirty="0" smtClean="0"/>
              <a:t>мышление</a:t>
            </a:r>
            <a:r>
              <a:rPr lang="ru-RU" sz="3600" dirty="0" smtClean="0"/>
              <a:t>, </a:t>
            </a:r>
            <a:r>
              <a:rPr lang="ru-RU" sz="3600" b="1" dirty="0" smtClean="0"/>
              <a:t>восприятие</a:t>
            </a:r>
            <a:r>
              <a:rPr lang="ru-RU" sz="3600" dirty="0" smtClean="0"/>
              <a:t> и </a:t>
            </a:r>
            <a:r>
              <a:rPr lang="ru-RU" sz="3600" b="1" dirty="0" smtClean="0"/>
              <a:t>действие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>	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4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развития 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Асирян Александр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2</a:t>
            </a:fld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1245393" y="2436337"/>
            <a:ext cx="9849327" cy="499486"/>
            <a:chOff x="1214438" y="2050257"/>
            <a:chExt cx="9701213" cy="1050708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1214438" y="2314576"/>
              <a:ext cx="9701213" cy="0"/>
            </a:xfrm>
            <a:prstGeom prst="straightConnector1">
              <a:avLst/>
            </a:prstGeom>
            <a:ln w="762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1943100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281363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4619626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5957889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7296152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8634415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9953624" y="2050257"/>
              <a:ext cx="0" cy="528638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560040" y="2510324"/>
              <a:ext cx="74707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50</a:t>
              </a:r>
              <a:endParaRPr lang="ru-RU" sz="32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55290" y="2510324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6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79429" y="2510324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7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12926" y="2516190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8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36901" y="2516190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9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61040" y="2516190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0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608661" y="2510324"/>
              <a:ext cx="7470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10</a:t>
              </a:r>
              <a:endParaRPr lang="ru-RU" sz="3200" b="1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26121" y="3144633"/>
            <a:ext cx="106276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1950</a:t>
            </a:r>
            <a:r>
              <a:rPr lang="en-US" sz="2000" dirty="0" smtClean="0"/>
              <a:t> </a:t>
            </a:r>
            <a:r>
              <a:rPr lang="ru-RU" sz="2000" dirty="0" smtClean="0"/>
              <a:t>–</a:t>
            </a:r>
            <a:r>
              <a:rPr lang="en-US" sz="2000" dirty="0" smtClean="0"/>
              <a:t> </a:t>
            </a:r>
            <a:r>
              <a:rPr lang="ru-RU" sz="2000" dirty="0" smtClean="0"/>
              <a:t>Алан Тьюринг издает статью </a:t>
            </a:r>
            <a:r>
              <a:rPr lang="en-US" sz="2000" dirty="0" smtClean="0"/>
              <a:t>“</a:t>
            </a:r>
            <a:r>
              <a:rPr lang="en-US" sz="2000" i="1" dirty="0"/>
              <a:t>Computing Machinery and </a:t>
            </a:r>
            <a:r>
              <a:rPr lang="en-US" sz="2000" i="1" dirty="0" smtClean="0"/>
              <a:t>Intelligence”</a:t>
            </a:r>
            <a:r>
              <a:rPr lang="ru-RU" sz="2000" dirty="0" smtClean="0"/>
              <a:t>, в которой представил тест Тьюринга.</a:t>
            </a:r>
          </a:p>
          <a:p>
            <a:pPr algn="just"/>
            <a:r>
              <a:rPr lang="ru-RU" sz="2000" dirty="0" smtClean="0"/>
              <a:t>1961 –</a:t>
            </a:r>
            <a:r>
              <a:rPr lang="en-US" sz="2000" dirty="0" smtClean="0"/>
              <a:t> </a:t>
            </a:r>
            <a:r>
              <a:rPr lang="ru-RU" sz="2000" dirty="0" smtClean="0"/>
              <a:t>Джеймс </a:t>
            </a:r>
            <a:r>
              <a:rPr lang="ru-RU" sz="2000" dirty="0"/>
              <a:t>Роберт </a:t>
            </a:r>
            <a:r>
              <a:rPr lang="ru-RU" sz="2000" dirty="0" err="1"/>
              <a:t>Слейгл</a:t>
            </a:r>
            <a:r>
              <a:rPr lang="ru-RU" sz="2000" dirty="0"/>
              <a:t> </a:t>
            </a:r>
            <a:r>
              <a:rPr lang="ru-RU" sz="2000" dirty="0" smtClean="0"/>
              <a:t>разработал программу </a:t>
            </a:r>
            <a:r>
              <a:rPr lang="en-US" sz="2000" dirty="0" smtClean="0"/>
              <a:t>SAINT </a:t>
            </a:r>
            <a:r>
              <a:rPr lang="en-US" sz="2000" dirty="0"/>
              <a:t>(Symbolic Automatic </a:t>
            </a:r>
            <a:r>
              <a:rPr lang="en-US" sz="2000" dirty="0" err="1"/>
              <a:t>INTegrator</a:t>
            </a:r>
            <a:r>
              <a:rPr lang="en-US" sz="2000" dirty="0" smtClean="0"/>
              <a:t>) </a:t>
            </a:r>
            <a:r>
              <a:rPr lang="ru-RU" sz="2000" dirty="0" smtClean="0"/>
              <a:t>для решения задачи символьного интегрирования.</a:t>
            </a:r>
            <a:endParaRPr lang="en-US" sz="2000" dirty="0" smtClean="0"/>
          </a:p>
          <a:p>
            <a:pPr algn="just"/>
            <a:r>
              <a:rPr lang="ru-RU" sz="2000" dirty="0" smtClean="0"/>
              <a:t>1961 </a:t>
            </a:r>
            <a:r>
              <a:rPr lang="ru-RU" sz="2000" dirty="0"/>
              <a:t>– </a:t>
            </a:r>
            <a:r>
              <a:rPr lang="ru-RU" sz="2000" dirty="0" err="1" smtClean="0"/>
              <a:t>Марвин</a:t>
            </a:r>
            <a:r>
              <a:rPr lang="ru-RU" sz="2000" dirty="0" smtClean="0"/>
              <a:t> </a:t>
            </a:r>
            <a:r>
              <a:rPr lang="ru-RU" sz="2000" dirty="0"/>
              <a:t>Ли </a:t>
            </a:r>
            <a:r>
              <a:rPr lang="ru-RU" sz="2000" dirty="0" smtClean="0"/>
              <a:t>Минский издает статью </a:t>
            </a:r>
            <a:r>
              <a:rPr lang="en-US" sz="2000" dirty="0"/>
              <a:t>“Steps Toward Artificial </a:t>
            </a:r>
            <a:r>
              <a:rPr lang="en-US" sz="2000" dirty="0" smtClean="0"/>
              <a:t>Intelligence”.</a:t>
            </a:r>
          </a:p>
          <a:p>
            <a:pPr algn="just"/>
            <a:r>
              <a:rPr lang="en-US" sz="2000" smtClean="0"/>
              <a:t>1966 – </a:t>
            </a:r>
            <a:r>
              <a:rPr lang="ru-RU" sz="2000" smtClean="0"/>
              <a:t>Джозеф </a:t>
            </a:r>
            <a:r>
              <a:rPr lang="ru-RU" sz="2000" dirty="0" smtClean="0"/>
              <a:t>Вейценбаум</a:t>
            </a:r>
            <a:r>
              <a:rPr lang="en-US" sz="2000" dirty="0" smtClean="0"/>
              <a:t> </a:t>
            </a:r>
            <a:r>
              <a:rPr lang="ru-RU" sz="2000" dirty="0" smtClean="0"/>
              <a:t>написал программу </a:t>
            </a:r>
            <a:r>
              <a:rPr lang="en-US" sz="2000" dirty="0" smtClean="0"/>
              <a:t>ELIZA</a:t>
            </a:r>
            <a:r>
              <a:rPr lang="ru-RU" sz="2000" dirty="0"/>
              <a:t>, которая пародирует диалог с </a:t>
            </a:r>
            <a:r>
              <a:rPr lang="ru-RU" sz="2000" dirty="0" smtClean="0"/>
              <a:t>психотерапевтом.</a:t>
            </a:r>
            <a:endParaRPr lang="en-US" sz="2000" dirty="0" smtClean="0"/>
          </a:p>
          <a:p>
            <a:pPr algn="just"/>
            <a:r>
              <a:rPr lang="en-US" sz="2000" dirty="0" smtClean="0"/>
              <a:t>1970-</a:t>
            </a:r>
            <a:r>
              <a:rPr lang="ru-RU" sz="2000" dirty="0" smtClean="0"/>
              <a:t>е </a:t>
            </a:r>
            <a:r>
              <a:rPr lang="en-US" sz="2000" dirty="0" smtClean="0"/>
              <a:t>– </a:t>
            </a:r>
            <a:r>
              <a:rPr lang="ru-RU" sz="2000" dirty="0" smtClean="0"/>
              <a:t>в Стэндфордском университете была написана экспертная система </a:t>
            </a:r>
            <a:r>
              <a:rPr lang="en-US" sz="2000" dirty="0" smtClean="0"/>
              <a:t>MYCIN</a:t>
            </a:r>
            <a:r>
              <a:rPr lang="ru-RU" sz="2000" dirty="0" smtClean="0"/>
              <a:t> для диагностики бактериальной инфекции крови, основанная на правилах.</a:t>
            </a:r>
            <a:endParaRPr lang="en-US" sz="2000" dirty="0" smtClean="0"/>
          </a:p>
          <a:p>
            <a:pPr algn="just"/>
            <a:r>
              <a:rPr lang="en-US" sz="2000" dirty="0" smtClean="0"/>
              <a:t>1997 – </a:t>
            </a:r>
            <a:r>
              <a:rPr lang="ru-RU" sz="2000" dirty="0" smtClean="0"/>
              <a:t>суперкомпьютер </a:t>
            </a:r>
            <a:r>
              <a:rPr lang="en-US" sz="2000" dirty="0" smtClean="0"/>
              <a:t>Deep Blue </a:t>
            </a:r>
            <a:r>
              <a:rPr lang="ru-RU" sz="2000" dirty="0" smtClean="0"/>
              <a:t>выиграл матч в шахматы </a:t>
            </a:r>
            <a:r>
              <a:rPr lang="ru-RU" sz="2000" dirty="0"/>
              <a:t>у чемпиона мира Гарри Каспарова.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50568" y="1913041"/>
            <a:ext cx="2495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speculation	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00830" y="1913041"/>
            <a:ext cx="2495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dawn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435327" y="1913041"/>
            <a:ext cx="2495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biz</a:t>
            </a:r>
            <a:endParaRPr lang="ru-RU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030391" y="1917684"/>
            <a:ext cx="2495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bulldozer</a:t>
            </a:r>
            <a:endParaRPr lang="ru-RU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069235" y="1920226"/>
            <a:ext cx="2495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</a:t>
            </a:r>
            <a:r>
              <a:rPr lang="en-US" sz="2800" b="1" dirty="0" smtClean="0"/>
              <a:t>ight way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4347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Правильное  представление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Задача о фермере, лисе, гусе и зерне: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×"/>
            </a:pPr>
            <a:r>
              <a:rPr lang="ru-RU" sz="2400" dirty="0" smtClean="0"/>
              <a:t>Картина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×"/>
            </a:pPr>
            <a:r>
              <a:rPr lang="ru-RU" sz="2400" dirty="0" smtClean="0"/>
              <a:t>Рассказ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×"/>
            </a:pPr>
            <a:r>
              <a:rPr lang="ru-RU" sz="2400" dirty="0" smtClean="0"/>
              <a:t>Песня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ru-RU" sz="2400" dirty="0" smtClean="0"/>
              <a:t>Местоположение</a:t>
            </a:r>
          </a:p>
          <a:p>
            <a:pPr marL="0" indent="0">
              <a:buNone/>
            </a:pPr>
            <a:r>
              <a:rPr lang="ru-RU" sz="2400" dirty="0" smtClean="0"/>
              <a:t>	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7A71B-18B4-4B69-A4B5-EF5777E331E4}" type="slidenum">
              <a:rPr lang="ru-RU" smtClean="0"/>
              <a:t>3</a:t>
            </a:fld>
            <a:endParaRPr lang="ru-RU"/>
          </a:p>
        </p:txBody>
      </p:sp>
      <p:sp>
        <p:nvSpPr>
          <p:cNvPr id="83" name="Нижний колонтитул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Асирян</a:t>
            </a:r>
            <a:r>
              <a:rPr lang="ru-RU" dirty="0" smtClean="0"/>
              <a:t> Александр</a:t>
            </a:r>
            <a:endParaRPr lang="ru-RU" dirty="0"/>
          </a:p>
        </p:txBody>
      </p:sp>
      <p:grpSp>
        <p:nvGrpSpPr>
          <p:cNvPr id="119" name="Группа 118"/>
          <p:cNvGrpSpPr/>
          <p:nvPr/>
        </p:nvGrpSpPr>
        <p:grpSpPr>
          <a:xfrm>
            <a:off x="838200" y="3534203"/>
            <a:ext cx="10656773" cy="2822147"/>
            <a:chOff x="838200" y="3489753"/>
            <a:chExt cx="10656773" cy="2822147"/>
          </a:xfrm>
        </p:grpSpPr>
        <p:grpSp>
          <p:nvGrpSpPr>
            <p:cNvPr id="109" name="Группа 108"/>
            <p:cNvGrpSpPr/>
            <p:nvPr/>
          </p:nvGrpSpPr>
          <p:grpSpPr>
            <a:xfrm>
              <a:off x="838200" y="3489753"/>
              <a:ext cx="10656773" cy="2822147"/>
              <a:chOff x="831208" y="3467100"/>
              <a:chExt cx="10656773" cy="2822147"/>
            </a:xfrm>
          </p:grpSpPr>
          <p:grpSp>
            <p:nvGrpSpPr>
              <p:cNvPr id="104" name="Группа 103"/>
              <p:cNvGrpSpPr/>
              <p:nvPr/>
            </p:nvGrpSpPr>
            <p:grpSpPr>
              <a:xfrm>
                <a:off x="831208" y="3467100"/>
                <a:ext cx="9074792" cy="2822147"/>
                <a:chOff x="829856" y="3640807"/>
                <a:chExt cx="10829884" cy="2652956"/>
              </a:xfrm>
            </p:grpSpPr>
            <p:grpSp>
              <p:nvGrpSpPr>
                <p:cNvPr id="11" name="Группа 10"/>
                <p:cNvGrpSpPr/>
                <p:nvPr/>
              </p:nvGrpSpPr>
              <p:grpSpPr>
                <a:xfrm>
                  <a:off x="829856" y="4812518"/>
                  <a:ext cx="1364778" cy="300130"/>
                  <a:chOff x="1247251" y="4476466"/>
                  <a:chExt cx="1364778" cy="300130"/>
                </a:xfrm>
              </p:grpSpPr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247251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ФЛГЗ </a:t>
                    </a:r>
                    <a:endParaRPr lang="ru-RU" sz="1400" dirty="0"/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1929640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endParaRPr lang="ru-RU" sz="1400" dirty="0"/>
                  </a:p>
                </p:txBody>
              </p:sp>
            </p:grpSp>
            <p:grpSp>
              <p:nvGrpSpPr>
                <p:cNvPr id="12" name="Группа 11"/>
                <p:cNvGrpSpPr/>
                <p:nvPr/>
              </p:nvGrpSpPr>
              <p:grpSpPr>
                <a:xfrm>
                  <a:off x="2726140" y="4812518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ЛЗ</a:t>
                    </a:r>
                    <a:endParaRPr lang="ru-RU" sz="1400" dirty="0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ФГ</a:t>
                    </a:r>
                    <a:endParaRPr lang="ru-RU" sz="1400" dirty="0"/>
                  </a:p>
                </p:txBody>
              </p:sp>
            </p:grpSp>
            <p:grpSp>
              <p:nvGrpSpPr>
                <p:cNvPr id="15" name="Группа 14"/>
                <p:cNvGrpSpPr/>
                <p:nvPr/>
              </p:nvGrpSpPr>
              <p:grpSpPr>
                <a:xfrm>
                  <a:off x="2726140" y="4298453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ГЗ </a:t>
                    </a:r>
                    <a:endParaRPr lang="ru-RU" sz="1400" dirty="0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ФЛ</a:t>
                    </a:r>
                    <a:endParaRPr lang="ru-RU" sz="1400" dirty="0"/>
                  </a:p>
                </p:txBody>
              </p:sp>
            </p:grpSp>
            <p:grpSp>
              <p:nvGrpSpPr>
                <p:cNvPr id="18" name="Группа 17"/>
                <p:cNvGrpSpPr/>
                <p:nvPr/>
              </p:nvGrpSpPr>
              <p:grpSpPr>
                <a:xfrm>
                  <a:off x="2726140" y="5316787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ЛГ</a:t>
                    </a:r>
                    <a:endParaRPr lang="ru-RU" sz="1400" dirty="0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ФЗ</a:t>
                    </a:r>
                    <a:endParaRPr lang="ru-RU" sz="1400" dirty="0"/>
                  </a:p>
                </p:txBody>
              </p:sp>
            </p:grpSp>
            <p:cxnSp>
              <p:nvCxnSpPr>
                <p:cNvPr id="22" name="Прямая со стрелкой 21"/>
                <p:cNvCxnSpPr>
                  <a:stCxn id="10" idx="3"/>
                </p:cNvCxnSpPr>
                <p:nvPr/>
              </p:nvCxnSpPr>
              <p:spPr>
                <a:xfrm flipV="1">
                  <a:off x="2194635" y="4483123"/>
                  <a:ext cx="523160" cy="47946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 стрелкой 25"/>
                <p:cNvCxnSpPr>
                  <a:endCxn id="19" idx="1"/>
                </p:cNvCxnSpPr>
                <p:nvPr/>
              </p:nvCxnSpPr>
              <p:spPr>
                <a:xfrm>
                  <a:off x="2202976" y="4970717"/>
                  <a:ext cx="523164" cy="49613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" name="Группа 27"/>
                <p:cNvGrpSpPr/>
                <p:nvPr/>
              </p:nvGrpSpPr>
              <p:grpSpPr>
                <a:xfrm>
                  <a:off x="4614080" y="4812518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ЛЗФ</a:t>
                    </a:r>
                    <a:endParaRPr lang="ru-RU" sz="1400" dirty="0"/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/>
                      <a:t>Г</a:t>
                    </a:r>
                  </a:p>
                </p:txBody>
              </p:sp>
            </p:grpSp>
            <p:grpSp>
              <p:nvGrpSpPr>
                <p:cNvPr id="35" name="Группа 34"/>
                <p:cNvGrpSpPr/>
                <p:nvPr/>
              </p:nvGrpSpPr>
              <p:grpSpPr>
                <a:xfrm>
                  <a:off x="6524768" y="5316787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З</a:t>
                    </a:r>
                    <a:endParaRPr lang="ru-RU" sz="1400" dirty="0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ГЛФ</a:t>
                    </a:r>
                    <a:endParaRPr lang="ru-RU" sz="1400" dirty="0"/>
                  </a:p>
                </p:txBody>
              </p:sp>
            </p:grpSp>
            <p:grpSp>
              <p:nvGrpSpPr>
                <p:cNvPr id="40" name="Группа 39"/>
                <p:cNvGrpSpPr/>
                <p:nvPr/>
              </p:nvGrpSpPr>
              <p:grpSpPr>
                <a:xfrm>
                  <a:off x="6524768" y="4298453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</a:t>
                    </a:r>
                    <a:endParaRPr lang="ru-RU" sz="1400" dirty="0"/>
                  </a:p>
                </p:txBody>
              </p: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ГЗФ</a:t>
                    </a:r>
                    <a:endParaRPr lang="ru-RU" sz="1400" dirty="0"/>
                  </a:p>
                </p:txBody>
              </p:sp>
            </p:grpSp>
            <p:cxnSp>
              <p:nvCxnSpPr>
                <p:cNvPr id="49" name="Прямая со стрелкой 48"/>
                <p:cNvCxnSpPr/>
                <p:nvPr/>
              </p:nvCxnSpPr>
              <p:spPr>
                <a:xfrm flipV="1">
                  <a:off x="2208665" y="4955773"/>
                  <a:ext cx="523162" cy="324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 стрелкой 51"/>
                <p:cNvCxnSpPr>
                  <a:stCxn id="14" idx="3"/>
                </p:cNvCxnSpPr>
                <p:nvPr/>
              </p:nvCxnSpPr>
              <p:spPr>
                <a:xfrm>
                  <a:off x="4090919" y="4962583"/>
                  <a:ext cx="52316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 стрелкой 52"/>
                <p:cNvCxnSpPr>
                  <a:stCxn id="30" idx="3"/>
                </p:cNvCxnSpPr>
                <p:nvPr/>
              </p:nvCxnSpPr>
              <p:spPr>
                <a:xfrm flipV="1">
                  <a:off x="5978859" y="4483123"/>
                  <a:ext cx="541357" cy="47946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 стрелкой 55"/>
                <p:cNvCxnSpPr>
                  <a:stCxn id="30" idx="3"/>
                  <a:endCxn id="36" idx="1"/>
                </p:cNvCxnSpPr>
                <p:nvPr/>
              </p:nvCxnSpPr>
              <p:spPr>
                <a:xfrm>
                  <a:off x="5978859" y="4962583"/>
                  <a:ext cx="545909" cy="50426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 стрелкой 67"/>
                <p:cNvCxnSpPr/>
                <p:nvPr/>
              </p:nvCxnSpPr>
              <p:spPr>
                <a:xfrm flipV="1">
                  <a:off x="7207156" y="3940937"/>
                  <a:ext cx="0" cy="35905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Группа 70"/>
                <p:cNvGrpSpPr/>
                <p:nvPr/>
              </p:nvGrpSpPr>
              <p:grpSpPr>
                <a:xfrm>
                  <a:off x="6524768" y="3640807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72" name="TextBox 71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ЛФ</a:t>
                    </a:r>
                    <a:endParaRPr lang="ru-RU" sz="1400" dirty="0"/>
                  </a:p>
                </p:txBody>
              </p:sp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ГЗ</a:t>
                    </a:r>
                    <a:endParaRPr lang="ru-RU" sz="1400" dirty="0"/>
                  </a:p>
                </p:txBody>
              </p:sp>
            </p:grpSp>
            <p:cxnSp>
              <p:nvCxnSpPr>
                <p:cNvPr id="74" name="Прямая со стрелкой 73"/>
                <p:cNvCxnSpPr/>
                <p:nvPr/>
              </p:nvCxnSpPr>
              <p:spPr>
                <a:xfrm>
                  <a:off x="7207156" y="5616917"/>
                  <a:ext cx="0" cy="37671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0" name="Группа 79"/>
                <p:cNvGrpSpPr/>
                <p:nvPr/>
              </p:nvGrpSpPr>
              <p:grpSpPr>
                <a:xfrm>
                  <a:off x="6524768" y="5993633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/>
                      <a:t>З</a:t>
                    </a:r>
                    <a:r>
                      <a:rPr lang="ru-RU" sz="1400" dirty="0" smtClean="0"/>
                      <a:t>Ф</a:t>
                    </a:r>
                    <a:endParaRPr lang="ru-RU" sz="1400" dirty="0"/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ГЛ</a:t>
                    </a:r>
                    <a:endParaRPr lang="ru-RU" sz="1400" dirty="0"/>
                  </a:p>
                </p:txBody>
              </p:sp>
            </p:grpSp>
            <p:grpSp>
              <p:nvGrpSpPr>
                <p:cNvPr id="85" name="Группа 84"/>
                <p:cNvGrpSpPr/>
                <p:nvPr/>
              </p:nvGrpSpPr>
              <p:grpSpPr>
                <a:xfrm>
                  <a:off x="8412708" y="4298453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ЛГФ</a:t>
                    </a:r>
                    <a:endParaRPr lang="ru-RU" sz="1400" dirty="0"/>
                  </a:p>
                </p:txBody>
              </p:sp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З</a:t>
                    </a:r>
                    <a:endParaRPr lang="ru-RU" sz="1400" dirty="0"/>
                  </a:p>
                </p:txBody>
              </p:sp>
            </p:grpSp>
            <p:cxnSp>
              <p:nvCxnSpPr>
                <p:cNvPr id="88" name="Прямая со стрелкой 87"/>
                <p:cNvCxnSpPr/>
                <p:nvPr/>
              </p:nvCxnSpPr>
              <p:spPr>
                <a:xfrm>
                  <a:off x="7889544" y="4448066"/>
                  <a:ext cx="52316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9" name="Группа 88"/>
                <p:cNvGrpSpPr/>
                <p:nvPr/>
              </p:nvGrpSpPr>
              <p:grpSpPr>
                <a:xfrm>
                  <a:off x="8412708" y="5316787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ЗГФ</a:t>
                    </a:r>
                    <a:endParaRPr lang="ru-RU" sz="1400" dirty="0"/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/>
                      <a:t>Л</a:t>
                    </a:r>
                  </a:p>
                </p:txBody>
              </p:sp>
            </p:grpSp>
            <p:cxnSp>
              <p:nvCxnSpPr>
                <p:cNvPr id="92" name="Прямая со стрелкой 91"/>
                <p:cNvCxnSpPr/>
                <p:nvPr/>
              </p:nvCxnSpPr>
              <p:spPr>
                <a:xfrm>
                  <a:off x="7889544" y="5477414"/>
                  <a:ext cx="523164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 стрелкой 92"/>
                <p:cNvCxnSpPr>
                  <a:stCxn id="87" idx="3"/>
                  <a:endCxn id="96" idx="1"/>
                </p:cNvCxnSpPr>
                <p:nvPr/>
              </p:nvCxnSpPr>
              <p:spPr>
                <a:xfrm>
                  <a:off x="9777487" y="4448518"/>
                  <a:ext cx="517475" cy="51081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5" name="Группа 94"/>
                <p:cNvGrpSpPr/>
                <p:nvPr/>
              </p:nvGrpSpPr>
              <p:grpSpPr>
                <a:xfrm>
                  <a:off x="10294962" y="4809270"/>
                  <a:ext cx="1364778" cy="300130"/>
                  <a:chOff x="1255595" y="4476466"/>
                  <a:chExt cx="1364778" cy="300130"/>
                </a:xfrm>
              </p:grpSpPr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1255595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Г</a:t>
                    </a:r>
                    <a:endParaRPr lang="ru-RU" sz="1400" dirty="0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1937984" y="4476466"/>
                    <a:ext cx="682389" cy="300130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sz="1400" dirty="0" smtClean="0"/>
                      <a:t>ЗЛФ</a:t>
                    </a:r>
                    <a:endParaRPr lang="ru-RU" sz="1400" dirty="0"/>
                  </a:p>
                </p:txBody>
              </p:sp>
            </p:grpSp>
            <p:cxnSp>
              <p:nvCxnSpPr>
                <p:cNvPr id="101" name="Прямая со стрелкой 100"/>
                <p:cNvCxnSpPr>
                  <a:stCxn id="96" idx="1"/>
                  <a:endCxn id="91" idx="3"/>
                </p:cNvCxnSpPr>
                <p:nvPr/>
              </p:nvCxnSpPr>
              <p:spPr>
                <a:xfrm flipH="1">
                  <a:off x="9777487" y="4959336"/>
                  <a:ext cx="517475" cy="50751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5" name="TextBox 104"/>
              <p:cNvSpPr txBox="1"/>
              <p:nvPr/>
            </p:nvSpPr>
            <p:spPr>
              <a:xfrm>
                <a:off x="10344379" y="4702997"/>
                <a:ext cx="571801" cy="319271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/>
                  <a:t>Г</a:t>
                </a:r>
                <a:r>
                  <a:rPr lang="ru-RU" sz="1400" dirty="0" smtClean="0"/>
                  <a:t>Ф</a:t>
                </a:r>
                <a:endParaRPr lang="ru-RU" sz="14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0916180" y="4702997"/>
                <a:ext cx="571801" cy="319271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ЗЛ</a:t>
                </a:r>
                <a:endParaRPr lang="ru-RU" sz="1400" dirty="0"/>
              </a:p>
            </p:txBody>
          </p:sp>
          <p:cxnSp>
            <p:nvCxnSpPr>
              <p:cNvPr id="107" name="Прямая со стрелкой 106"/>
              <p:cNvCxnSpPr/>
              <p:nvPr/>
            </p:nvCxnSpPr>
            <p:spPr>
              <a:xfrm>
                <a:off x="9906002" y="4862633"/>
                <a:ext cx="43837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Прямая со стрелкой 114"/>
            <p:cNvCxnSpPr/>
            <p:nvPr/>
          </p:nvCxnSpPr>
          <p:spPr>
            <a:xfrm>
              <a:off x="10921055" y="5038380"/>
              <a:ext cx="0" cy="50496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/>
          <p:nvPr/>
        </p:nvSpPr>
        <p:spPr>
          <a:xfrm>
            <a:off x="10351371" y="5587798"/>
            <a:ext cx="571801" cy="3192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0923172" y="5587798"/>
            <a:ext cx="571801" cy="3192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ЗЛГФ</a:t>
            </a:r>
            <a:endParaRPr lang="ru-RU" sz="1400" dirty="0"/>
          </a:p>
        </p:txBody>
      </p:sp>
      <p:cxnSp>
        <p:nvCxnSpPr>
          <p:cNvPr id="124" name="Прямая со стрелкой 123"/>
          <p:cNvCxnSpPr/>
          <p:nvPr/>
        </p:nvCxnSpPr>
        <p:spPr>
          <a:xfrm>
            <a:off x="1410001" y="5096455"/>
            <a:ext cx="0" cy="4007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45191" y="5495949"/>
            <a:ext cx="571801" cy="31927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ЛГЗ</a:t>
            </a:r>
            <a:endParaRPr lang="ru-RU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419374" y="5495949"/>
            <a:ext cx="571801" cy="3192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</a:t>
            </a:r>
            <a:endParaRPr lang="ru-RU" sz="1400" dirty="0"/>
          </a:p>
        </p:txBody>
      </p:sp>
      <p:cxnSp>
        <p:nvCxnSpPr>
          <p:cNvPr id="128" name="Прямая со стрелкой 127"/>
          <p:cNvCxnSpPr/>
          <p:nvPr/>
        </p:nvCxnSpPr>
        <p:spPr>
          <a:xfrm flipV="1">
            <a:off x="7763974" y="3852803"/>
            <a:ext cx="0" cy="3819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192174" y="3533532"/>
            <a:ext cx="571801" cy="31927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ЛГ</a:t>
            </a:r>
            <a:endParaRPr lang="ru-RU" sz="14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763975" y="3533532"/>
            <a:ext cx="571801" cy="3192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ЗФ</a:t>
            </a:r>
            <a:endParaRPr lang="ru-RU" sz="1400" dirty="0"/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7763900" y="5636338"/>
            <a:ext cx="0" cy="4007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7192100" y="6037079"/>
            <a:ext cx="571801" cy="31927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ГЗ</a:t>
            </a:r>
            <a:endParaRPr lang="ru-RU" sz="1400" dirty="0"/>
          </a:p>
        </p:txBody>
      </p:sp>
      <p:sp>
        <p:nvSpPr>
          <p:cNvPr id="135" name="TextBox 134"/>
          <p:cNvSpPr txBox="1"/>
          <p:nvPr/>
        </p:nvSpPr>
        <p:spPr>
          <a:xfrm>
            <a:off x="7763901" y="6037079"/>
            <a:ext cx="571801" cy="319271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ЛФ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9139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106</Words>
  <Application>Microsoft Office PowerPoint</Application>
  <PresentationFormat>Широкоэкранный</PresentationFormat>
  <Paragraphs>68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Тема Office</vt:lpstr>
      <vt:lpstr>Определение ИИ  (Prof. Patrick Henry Winston)</vt:lpstr>
      <vt:lpstr>История развития ИИ</vt:lpstr>
      <vt:lpstr>Правильное  представление проблемы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ии</dc:title>
  <dc:creator>Microsoft</dc:creator>
  <cp:lastModifiedBy>Microsoft</cp:lastModifiedBy>
  <cp:revision>126</cp:revision>
  <dcterms:created xsi:type="dcterms:W3CDTF">2017-02-12T16:26:51Z</dcterms:created>
  <dcterms:modified xsi:type="dcterms:W3CDTF">2017-02-14T18:52:49Z</dcterms:modified>
</cp:coreProperties>
</file>